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9" r:id="rId2"/>
  </p:sldIdLst>
  <p:sldSz cx="7559675" cy="1069181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5" userDrawn="1">
          <p15:clr>
            <a:srgbClr val="A4A3A4"/>
          </p15:clr>
        </p15:guide>
        <p15:guide id="2" pos="1020" userDrawn="1">
          <p15:clr>
            <a:srgbClr val="A4A3A4"/>
          </p15:clr>
        </p15:guide>
        <p15:guide id="3" pos="1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6B"/>
    <a:srgbClr val="A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75" d="100"/>
          <a:sy n="75" d="100"/>
        </p:scale>
        <p:origin x="1092" y="54"/>
      </p:cViewPr>
      <p:guideLst>
        <p:guide orient="horz" pos="1825"/>
        <p:guide pos="1020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59" y="1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E7031BB5-BDD3-442F-9091-B06A0A94A4DE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97125" y="1162050"/>
            <a:ext cx="22161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4" y="4473513"/>
            <a:ext cx="5608975" cy="3660281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85375C75-5006-4EA8-9059-32CBB0B0D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8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06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82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79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71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3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39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82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64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31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2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3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9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jpg"/><Relationship Id="rId3" Type="http://schemas.openxmlformats.org/officeDocument/2006/relationships/image" Target="../media/image2.png"/><Relationship Id="rId12" Type="http://schemas.openxmlformats.org/officeDocument/2006/relationships/image" Target="NUL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Relationship Id="rId1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1" y="9816018"/>
            <a:ext cx="7559676" cy="889132"/>
            <a:chOff x="-1" y="9816018"/>
            <a:chExt cx="7559676" cy="889132"/>
          </a:xfrm>
        </p:grpSpPr>
        <p:sp>
          <p:nvSpPr>
            <p:cNvPr id="45" name="Прямоугольник 47"/>
            <p:cNvSpPr/>
            <p:nvPr/>
          </p:nvSpPr>
          <p:spPr>
            <a:xfrm>
              <a:off x="-1" y="9816018"/>
              <a:ext cx="7559676" cy="8891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/>
            </a:p>
          </p:txBody>
        </p:sp>
        <p:sp>
          <p:nvSpPr>
            <p:cNvPr id="52" name="Прямоугольник 7"/>
            <p:cNvSpPr/>
            <p:nvPr/>
          </p:nvSpPr>
          <p:spPr>
            <a:xfrm rot="16200000">
              <a:off x="1822694" y="8755108"/>
              <a:ext cx="127348" cy="3772735"/>
            </a:xfrm>
            <a:prstGeom prst="rect">
              <a:avLst/>
            </a:prstGeom>
            <a:solidFill>
              <a:srgbClr val="AD0F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3" name="Прямоугольник 8"/>
            <p:cNvSpPr/>
            <p:nvPr/>
          </p:nvSpPr>
          <p:spPr>
            <a:xfrm rot="16200000">
              <a:off x="5588746" y="8734221"/>
              <a:ext cx="127348" cy="3814510"/>
            </a:xfrm>
            <a:prstGeom prst="rect">
              <a:avLst/>
            </a:prstGeom>
            <a:solidFill>
              <a:srgbClr val="E206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41" name="Rectangle 10"/>
          <p:cNvSpPr/>
          <p:nvPr/>
        </p:nvSpPr>
        <p:spPr>
          <a:xfrm>
            <a:off x="-1" y="0"/>
            <a:ext cx="7559676" cy="932228"/>
          </a:xfrm>
          <a:prstGeom prst="rect">
            <a:avLst/>
          </a:prstGeom>
          <a:solidFill>
            <a:srgbClr val="004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7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9" name="Прямоугольник 60"/>
          <p:cNvSpPr/>
          <p:nvPr/>
        </p:nvSpPr>
        <p:spPr>
          <a:xfrm>
            <a:off x="5083510" y="1504335"/>
            <a:ext cx="184731" cy="3579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endParaRPr lang="ru-RU" sz="863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"/>
            <a:endParaRPr lang="ru-RU" sz="863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0" name="Group 429">
            <a:extLst>
              <a:ext uri="{FF2B5EF4-FFF2-40B4-BE49-F238E27FC236}">
                <a16:creationId xmlns:a16="http://schemas.microsoft.com/office/drawing/2014/main" xmlns="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917887"/>
              </p:ext>
            </p:extLst>
          </p:nvPr>
        </p:nvGraphicFramePr>
        <p:xfrm>
          <a:off x="252123" y="1448137"/>
          <a:ext cx="3517676" cy="1316662"/>
        </p:xfrm>
        <a:graphic>
          <a:graphicData uri="http://schemas.openxmlformats.org/drawingml/2006/table">
            <a:tbl>
              <a:tblPr/>
              <a:tblGrid>
                <a:gridCol w="13893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83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6956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Собственник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Калаев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 О.М.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4057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Кол-во зданий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1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3119036"/>
                  </a:ext>
                </a:extLst>
              </a:tr>
              <a:tr h="386560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Общая площадь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1 234,8 м</a:t>
                      </a:r>
                      <a:r>
                        <a:rPr kumimoji="0" lang="ru-RU" sz="9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2</a:t>
                      </a: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КН: 50:22:0000000:14691</a:t>
                      </a:r>
                      <a:endParaRPr kumimoji="0" lang="ru-RU" sz="900" b="0" i="0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2388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Этажность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 1 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, подземных 1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29474920"/>
                  </a:ext>
                </a:extLst>
              </a:tr>
              <a:tr h="172388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Год постройки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2004</a:t>
                      </a:r>
                      <a:endParaRPr kumimoji="0" lang="ru-RU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3902868"/>
                  </a:ext>
                </a:extLst>
              </a:tr>
            </a:tbl>
          </a:graphicData>
        </a:graphic>
      </p:graphicFrame>
      <p:graphicFrame>
        <p:nvGraphicFramePr>
          <p:cNvPr id="43" name="Group 429">
            <a:extLst>
              <a:ext uri="{FF2B5EF4-FFF2-40B4-BE49-F238E27FC236}">
                <a16:creationId xmlns:a16="http://schemas.microsoft.com/office/drawing/2014/main" xmlns="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641682"/>
              </p:ext>
            </p:extLst>
          </p:nvPr>
        </p:nvGraphicFramePr>
        <p:xfrm>
          <a:off x="246650" y="3292132"/>
          <a:ext cx="3517675" cy="1453822"/>
        </p:xfrm>
        <a:graphic>
          <a:graphicData uri="http://schemas.openxmlformats.org/drawingml/2006/table">
            <a:tbl>
              <a:tblPr/>
              <a:tblGrid>
                <a:gridCol w="1396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14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8574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Собственник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Калаев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 О.М.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1207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Кол-во участков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1</a:t>
                      </a:r>
                      <a:endParaRPr kumimoji="0" lang="ru-RU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22984352"/>
                  </a:ext>
                </a:extLst>
              </a:tr>
              <a:tr h="234384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Общая площадь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3 431 м</a:t>
                      </a:r>
                      <a:r>
                        <a:rPr kumimoji="0" lang="ru-RU" sz="9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2</a:t>
                      </a:r>
                    </a:p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КН: 50:22:0020101:8640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9520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Категория земель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: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Земли 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населенных пунктов</a:t>
                      </a:r>
                      <a:endParaRPr kumimoji="0" lang="ru-RU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5282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ВРИ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: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Под здание нежилого назначения (базу отдыха) 	</a:t>
                      </a:r>
                      <a:endParaRPr kumimoji="0" lang="ru-RU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29474920"/>
                  </a:ext>
                </a:extLst>
              </a:tr>
            </a:tbl>
          </a:graphicData>
        </a:graphic>
      </p:graphicFrame>
      <p:graphicFrame>
        <p:nvGraphicFramePr>
          <p:cNvPr id="46" name="Group 429">
            <a:extLst>
              <a:ext uri="{FF2B5EF4-FFF2-40B4-BE49-F238E27FC236}">
                <a16:creationId xmlns:a16="http://schemas.microsoft.com/office/drawing/2014/main" xmlns="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740620"/>
              </p:ext>
            </p:extLst>
          </p:nvPr>
        </p:nvGraphicFramePr>
        <p:xfrm>
          <a:off x="255060" y="5284210"/>
          <a:ext cx="3517676" cy="378254"/>
        </p:xfrm>
        <a:graphic>
          <a:graphicData uri="http://schemas.openxmlformats.org/drawingml/2006/table">
            <a:tbl>
              <a:tblPr/>
              <a:tblGrid>
                <a:gridCol w="13861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14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8254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Инженерные коммуникации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электроснабжение, водоснабжение, отопление, канализация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8" name="Group 429">
            <a:extLst>
              <a:ext uri="{FF2B5EF4-FFF2-40B4-BE49-F238E27FC236}">
                <a16:creationId xmlns:a16="http://schemas.microsoft.com/office/drawing/2014/main" xmlns="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37870"/>
              </p:ext>
            </p:extLst>
          </p:nvPr>
        </p:nvGraphicFramePr>
        <p:xfrm>
          <a:off x="263160" y="6450781"/>
          <a:ext cx="3517675" cy="430348"/>
        </p:xfrm>
        <a:graphic>
          <a:graphicData uri="http://schemas.openxmlformats.org/drawingml/2006/table">
            <a:tbl>
              <a:tblPr/>
              <a:tblGrid>
                <a:gridCol w="1396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14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1334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Балансодержатель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Калаев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 О.М.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1334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Бенефициар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Банк «ТРАСТ» (ПАО)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8538357"/>
                  </a:ext>
                </a:extLst>
              </a:tr>
            </a:tbl>
          </a:graphicData>
        </a:graphic>
      </p:graphicFrame>
      <p:graphicFrame>
        <p:nvGraphicFramePr>
          <p:cNvPr id="49" name="Group 429">
            <a:extLst>
              <a:ext uri="{FF2B5EF4-FFF2-40B4-BE49-F238E27FC236}">
                <a16:creationId xmlns:a16="http://schemas.microsoft.com/office/drawing/2014/main" xmlns="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152689"/>
              </p:ext>
            </p:extLst>
          </p:nvPr>
        </p:nvGraphicFramePr>
        <p:xfrm>
          <a:off x="263160" y="7345563"/>
          <a:ext cx="3517675" cy="430348"/>
        </p:xfrm>
        <a:graphic>
          <a:graphicData uri="http://schemas.openxmlformats.org/drawingml/2006/table">
            <a:tbl>
              <a:tblPr/>
              <a:tblGrid>
                <a:gridCol w="1396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14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3087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Цена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В процессе переоценки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3087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Структура сделки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ДКПН (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asset deal)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01852579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252123" y="1156090"/>
            <a:ext cx="1704623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Данные по </a:t>
            </a:r>
            <a:r>
              <a:rPr lang="ru-RU" sz="1079" b="1" dirty="0" smtClean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зданию</a:t>
            </a:r>
            <a:endParaRPr lang="ru-RU" sz="1079" b="1" dirty="0">
              <a:solidFill>
                <a:srgbClr val="00446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6651" y="3066312"/>
            <a:ext cx="2917732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Данные по </a:t>
            </a:r>
            <a:r>
              <a:rPr lang="ru-RU" sz="1079" b="1" dirty="0" smtClean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земельному участку</a:t>
            </a:r>
            <a:endParaRPr lang="ru-RU" sz="1079" b="1" dirty="0">
              <a:solidFill>
                <a:srgbClr val="00446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55061" y="5029608"/>
            <a:ext cx="2629517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Технические характеристики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63160" y="6173996"/>
            <a:ext cx="1869113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Структура владения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63160" y="7091184"/>
            <a:ext cx="2629517" cy="27488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Параметры сделки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51371" y="157781"/>
            <a:ext cx="3025683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48"/>
              </a:lnSpc>
            </a:pPr>
            <a:r>
              <a:rPr lang="ru-RU" sz="1727" b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База </a:t>
            </a:r>
            <a:r>
              <a:rPr lang="ru-RU" sz="1727" b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отдыха</a:t>
            </a:r>
            <a:endParaRPr lang="ru-RU" sz="1727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85693" y="170893"/>
            <a:ext cx="2379823" cy="50212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ru-RU" sz="863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Московская </a:t>
            </a:r>
            <a:r>
              <a:rPr lang="ru-RU" sz="863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облась</a:t>
            </a:r>
            <a:r>
              <a:rPr lang="ru-RU" sz="863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Люберецкий </a:t>
            </a:r>
            <a:r>
              <a:rPr lang="ru-RU" sz="86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р-н, пос. Октябрьский, </a:t>
            </a:r>
            <a:r>
              <a:rPr lang="ru-RU" sz="863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ул</a:t>
            </a:r>
            <a:r>
              <a:rPr lang="ru-RU" sz="86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ru-RU" sz="86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Кооперативная </a:t>
            </a:r>
            <a:r>
              <a:rPr lang="ru-RU" sz="86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(у Католического прихода</a:t>
            </a:r>
            <a:r>
              <a:rPr lang="ru-RU" sz="86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endParaRPr lang="ru-RU" sz="863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3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5516" y="157781"/>
            <a:ext cx="1170697" cy="441641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6461371" y="9816019"/>
            <a:ext cx="906576" cy="761782"/>
          </a:xfrm>
          <a:prstGeom prst="rect">
            <a:avLst/>
          </a:prstGeom>
          <a:noFill/>
        </p:spPr>
        <p:txBody>
          <a:bodyPr wrap="square" lIns="0" rtlCol="0" anchor="ctr" anchorCtr="0">
            <a:noAutofit/>
          </a:bodyPr>
          <a:lstStyle/>
          <a:p>
            <a:pPr algn="ctr"/>
            <a:r>
              <a:rPr lang="ru-RU" sz="1619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237</a:t>
            </a:r>
            <a:endParaRPr lang="ru-RU" sz="1619" b="1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9322" y="9931819"/>
            <a:ext cx="3169677" cy="524616"/>
          </a:xfrm>
          <a:prstGeom prst="rect">
            <a:avLst/>
          </a:prstGeom>
          <a:noFill/>
        </p:spPr>
        <p:txBody>
          <a:bodyPr wrap="square" lIns="0" tIns="38856" rIns="77712" bIns="38856" numCol="2" rtlCol="0">
            <a:noAutofit/>
          </a:bodyPr>
          <a:lstStyle/>
          <a:p>
            <a:r>
              <a:rPr lang="ru-RU" sz="800" b="1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Контактная информация:</a:t>
            </a:r>
            <a:endParaRPr lang="en-US" sz="800" b="1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+ 7 916-450-28-44  </a:t>
            </a:r>
          </a:p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E-mail: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dn@trust.ru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8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Адрес: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Известковый переулок, 3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, </a:t>
            </a:r>
            <a:b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</a:b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1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09004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, 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Москва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100" y="932228"/>
            <a:ext cx="3711575" cy="1866040"/>
          </a:xfrm>
          <a:prstGeom prst="rect">
            <a:avLst/>
          </a:prstGeom>
        </p:spPr>
      </p:pic>
      <p:grpSp>
        <p:nvGrpSpPr>
          <p:cNvPr id="32" name="Group 74">
            <a:extLst>
              <a:ext uri="{FF2B5EF4-FFF2-40B4-BE49-F238E27FC236}">
                <a16:creationId xmlns:a16="http://schemas.microsoft.com/office/drawing/2014/main" xmlns="" id="{35462A5D-FAD6-744B-A702-0C8BAA70F5A1}"/>
              </a:ext>
            </a:extLst>
          </p:cNvPr>
          <p:cNvGrpSpPr/>
          <p:nvPr/>
        </p:nvGrpSpPr>
        <p:grpSpPr>
          <a:xfrm>
            <a:off x="4444903" y="1439760"/>
            <a:ext cx="354211" cy="510810"/>
            <a:chOff x="4596372" y="1532682"/>
            <a:chExt cx="328178" cy="473267"/>
          </a:xfrm>
        </p:grpSpPr>
        <p:sp>
          <p:nvSpPr>
            <p:cNvPr id="33" name="Oval 75">
              <a:extLst>
                <a:ext uri="{FF2B5EF4-FFF2-40B4-BE49-F238E27FC236}">
                  <a16:creationId xmlns:a16="http://schemas.microsoft.com/office/drawing/2014/main" xmlns="" id="{970BDF65-5E3F-C042-A340-2DE32EC09A41}"/>
                </a:ext>
              </a:extLst>
            </p:cNvPr>
            <p:cNvSpPr/>
            <p:nvPr/>
          </p:nvSpPr>
          <p:spPr>
            <a:xfrm flipH="1" flipV="1">
              <a:off x="4646571" y="1544116"/>
              <a:ext cx="240480" cy="2404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/>
            </a:p>
          </p:txBody>
        </p:sp>
        <p:pic>
          <p:nvPicPr>
            <p:cNvPr id="34" name="Graphic 19">
              <a:extLst>
                <a:ext uri="{FF2B5EF4-FFF2-40B4-BE49-F238E27FC236}">
                  <a16:creationId xmlns:a16="http://schemas.microsoft.com/office/drawing/2014/main" xmlns="" id="{CC3C24EB-E25B-4543-82ED-189461C357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596372" y="1532682"/>
              <a:ext cx="328178" cy="473267"/>
            </a:xfrm>
            <a:prstGeom prst="rect">
              <a:avLst/>
            </a:prstGeom>
          </p:spPr>
        </p:pic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100" y="2798268"/>
            <a:ext cx="3711575" cy="211460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100" y="4896133"/>
            <a:ext cx="3711575" cy="216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2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2675</TotalTime>
  <Words>137</Words>
  <Application>Microsoft Office PowerPoint</Application>
  <PresentationFormat>Произвольный</PresentationFormat>
  <Paragraphs>46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Якушкин Александр Викторович</dc:creator>
  <cp:lastModifiedBy>Солдатов Дмитрий Алексеевич</cp:lastModifiedBy>
  <cp:revision>251</cp:revision>
  <cp:lastPrinted>2020-01-30T16:51:56Z</cp:lastPrinted>
  <dcterms:created xsi:type="dcterms:W3CDTF">2020-01-10T09:54:38Z</dcterms:created>
  <dcterms:modified xsi:type="dcterms:W3CDTF">2021-06-10T11:41:50Z</dcterms:modified>
</cp:coreProperties>
</file>